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66" r:id="rId3"/>
    <p:sldId id="279" r:id="rId4"/>
    <p:sldId id="267" r:id="rId5"/>
    <p:sldId id="270" r:id="rId6"/>
    <p:sldId id="268" r:id="rId7"/>
    <p:sldId id="275" r:id="rId8"/>
    <p:sldId id="257" r:id="rId9"/>
    <p:sldId id="259" r:id="rId10"/>
    <p:sldId id="272" r:id="rId11"/>
    <p:sldId id="260" r:id="rId12"/>
    <p:sldId id="278" r:id="rId13"/>
    <p:sldId id="261" r:id="rId14"/>
    <p:sldId id="273" r:id="rId15"/>
    <p:sldId id="262" r:id="rId16"/>
    <p:sldId id="274" r:id="rId17"/>
    <p:sldId id="258" r:id="rId18"/>
    <p:sldId id="264" r:id="rId19"/>
    <p:sldId id="276" r:id="rId20"/>
    <p:sldId id="271" r:id="rId21"/>
    <p:sldId id="265" r:id="rId22"/>
    <p:sldId id="277" r:id="rId23"/>
    <p:sldId id="280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3250" autoAdjust="0"/>
  </p:normalViewPr>
  <p:slideViewPr>
    <p:cSldViewPr>
      <p:cViewPr>
        <p:scale>
          <a:sx n="66" d="100"/>
          <a:sy n="66" d="100"/>
        </p:scale>
        <p:origin x="-146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A86DB-2EA3-4383-AA54-8F90B51CFC62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1BAA5-295A-4E37-BA1E-BA55CEE71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6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1BAA5-295A-4E37-BA1E-BA55CEE7115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A18-00B0-4F2B-8DA1-65449F67599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68F-FACA-4DEF-84D6-19EDE0C6CF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A18-00B0-4F2B-8DA1-65449F67599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68F-FACA-4DEF-84D6-19EDE0C6CF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A18-00B0-4F2B-8DA1-65449F67599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68F-FACA-4DEF-84D6-19EDE0C6CF8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A18-00B0-4F2B-8DA1-65449F67599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68F-FACA-4DEF-84D6-19EDE0C6CF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A18-00B0-4F2B-8DA1-65449F67599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68F-FACA-4DEF-84D6-19EDE0C6CF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A18-00B0-4F2B-8DA1-65449F67599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68F-FACA-4DEF-84D6-19EDE0C6CF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A18-00B0-4F2B-8DA1-65449F67599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68F-FACA-4DEF-84D6-19EDE0C6CF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A18-00B0-4F2B-8DA1-65449F67599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68F-FACA-4DEF-84D6-19EDE0C6CF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A18-00B0-4F2B-8DA1-65449F67599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68F-FACA-4DEF-84D6-19EDE0C6CF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A18-00B0-4F2B-8DA1-65449F67599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68F-FACA-4DEF-84D6-19EDE0C6CF8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A18-00B0-4F2B-8DA1-65449F67599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68F-FACA-4DEF-84D6-19EDE0C6CF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C557A18-00B0-4F2B-8DA1-65449F67599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BD868F-FACA-4DEF-84D6-19EDE0C6CF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8136904" cy="5472608"/>
          </a:xfrm>
        </p:spPr>
        <p:txBody>
          <a:bodyPr>
            <a:normAutofit/>
          </a:bodyPr>
          <a:lstStyle/>
          <a:p>
            <a:endParaRPr lang="ru-RU" sz="36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Развитие творческих  и музыкальных способностей дошкольников средствами театрализованной деятельности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Музыкальный руководитель Репина И.В.</a:t>
            </a:r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15212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Движения под музыку: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776864" cy="460851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rgbClr val="C00000"/>
                </a:solidFill>
              </a:rPr>
              <a:t>Оказывают огромное влияние на физическое развитие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rgbClr val="C00000"/>
                </a:solidFill>
              </a:rPr>
              <a:t>Воздействуют на совершенствование психических функций: память, внимание, восприятие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rgbClr val="C00000"/>
                </a:solidFill>
              </a:rPr>
              <a:t>Развивают чувство ритма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rgbClr val="C00000"/>
                </a:solidFill>
              </a:rPr>
              <a:t>Обогащают пластику движений</a:t>
            </a:r>
            <a:endParaRPr lang="ru-RU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нга\Desktop\Фото\Фото_Сказка под грибом\DSC_0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7" y="1508787"/>
            <a:ext cx="7776865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Познавательное развитие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136904" cy="576064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      </a:t>
            </a:r>
            <a:r>
              <a:rPr lang="ru-RU" sz="2800" dirty="0" smtClean="0">
                <a:solidFill>
                  <a:srgbClr val="C00000"/>
                </a:solidFill>
              </a:rPr>
              <a:t>Детский </a:t>
            </a:r>
            <a:r>
              <a:rPr lang="ru-RU" sz="2800" dirty="0">
                <a:solidFill>
                  <a:srgbClr val="C00000"/>
                </a:solidFill>
              </a:rPr>
              <a:t>театр, благодаря своему огромному эмоциональному воздействию на детскую душу, способен взять на себя задачу развития кругозора ребенка. В театральном творчестве ребенок постоянно вовлекается в бурный поток разнообразной информации из самых разных областей человеческой жизни и окружающего </a:t>
            </a:r>
            <a:r>
              <a:rPr lang="ru-RU" sz="2800" dirty="0" smtClean="0">
                <a:solidFill>
                  <a:srgbClr val="C00000"/>
                </a:solidFill>
              </a:rPr>
              <a:t>мира. Под </a:t>
            </a:r>
            <a:r>
              <a:rPr lang="ru-RU" sz="2800" dirty="0">
                <a:solidFill>
                  <a:srgbClr val="C00000"/>
                </a:solidFill>
              </a:rPr>
              <a:t>влиянием интереса и других положительных эмоций все увиденное и </a:t>
            </a:r>
            <a:r>
              <a:rPr lang="ru-RU" sz="2800" dirty="0" smtClean="0">
                <a:solidFill>
                  <a:srgbClr val="C00000"/>
                </a:solidFill>
              </a:rPr>
              <a:t>услышанное </a:t>
            </a:r>
            <a:r>
              <a:rPr lang="ru-RU" sz="2800" dirty="0">
                <a:solidFill>
                  <a:srgbClr val="C00000"/>
                </a:solidFill>
              </a:rPr>
              <a:t>будет усваиваться с легкостью и запоминаться надолго. </a:t>
            </a:r>
          </a:p>
        </p:txBody>
      </p:sp>
    </p:spTree>
    <p:extLst>
      <p:ext uri="{BB962C8B-B14F-4D97-AF65-F5344CB8AC3E}">
        <p14:creationId xmlns:p14="http://schemas.microsoft.com/office/powerpoint/2010/main" val="9365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нга\Desktop\Фото\Фото_Сказка под грибом\DSC_0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56792"/>
            <a:ext cx="7812867" cy="520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Коммуникативные навыки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8208912" cy="51125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      Умение общаться – это </a:t>
            </a:r>
            <a:r>
              <a:rPr lang="ru-RU" sz="2800" dirty="0">
                <a:solidFill>
                  <a:srgbClr val="C00000"/>
                </a:solidFill>
              </a:rPr>
              <a:t>жизненно важное и необходимое умение для </a:t>
            </a:r>
            <a:r>
              <a:rPr lang="ru-RU" sz="2800" dirty="0" smtClean="0">
                <a:solidFill>
                  <a:srgbClr val="C00000"/>
                </a:solidFill>
              </a:rPr>
              <a:t>ребенка.</a:t>
            </a:r>
            <a:endParaRPr lang="ru-RU" sz="2800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      Выполняя </a:t>
            </a:r>
            <a:r>
              <a:rPr lang="ru-RU" sz="2800" dirty="0">
                <a:solidFill>
                  <a:srgbClr val="C00000"/>
                </a:solidFill>
              </a:rPr>
              <a:t>упражнения на пространственные построения, разучивая </a:t>
            </a:r>
            <a:r>
              <a:rPr lang="ru-RU" sz="2800" dirty="0" smtClean="0">
                <a:solidFill>
                  <a:srgbClr val="C00000"/>
                </a:solidFill>
              </a:rPr>
              <a:t>песни и танцы, </a:t>
            </a:r>
            <a:r>
              <a:rPr lang="ru-RU" sz="2800" dirty="0">
                <a:solidFill>
                  <a:srgbClr val="C00000"/>
                </a:solidFill>
              </a:rPr>
              <a:t>двигаясь в хороводе, </a:t>
            </a:r>
            <a:r>
              <a:rPr lang="ru-RU" sz="2800" dirty="0" smtClean="0">
                <a:solidFill>
                  <a:srgbClr val="C00000"/>
                </a:solidFill>
              </a:rPr>
              <a:t>дети </a:t>
            </a:r>
            <a:r>
              <a:rPr lang="ru-RU" sz="2800" dirty="0">
                <a:solidFill>
                  <a:srgbClr val="C00000"/>
                </a:solidFill>
              </a:rPr>
              <a:t>приобретают навыки организованных действий, дисциплинированности, учатся вежливо </a:t>
            </a:r>
            <a:r>
              <a:rPr lang="ru-RU" sz="2800" dirty="0" smtClean="0">
                <a:solidFill>
                  <a:srgbClr val="C00000"/>
                </a:solidFill>
              </a:rPr>
              <a:t>общаться </a:t>
            </a:r>
            <a:r>
              <a:rPr lang="ru-RU" sz="2800" dirty="0">
                <a:solidFill>
                  <a:srgbClr val="C00000"/>
                </a:solidFill>
              </a:rPr>
              <a:t>друг с другом.</a:t>
            </a:r>
          </a:p>
        </p:txBody>
      </p:sp>
    </p:spTree>
    <p:extLst>
      <p:ext uri="{BB962C8B-B14F-4D97-AF65-F5344CB8AC3E}">
        <p14:creationId xmlns:p14="http://schemas.microsoft.com/office/powerpoint/2010/main" val="2701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нга\Desktop\Фото\Фото_Сказка под грибом\DSC_0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08787"/>
            <a:ext cx="7807794" cy="520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Творческие способности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8136904" cy="53285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600" dirty="0" smtClean="0">
                <a:solidFill>
                  <a:srgbClr val="C00000"/>
                </a:solidFill>
              </a:rPr>
              <a:t>      Театрализованная деятельность </a:t>
            </a:r>
            <a:r>
              <a:rPr lang="ru-RU" sz="2600" dirty="0">
                <a:solidFill>
                  <a:srgbClr val="C00000"/>
                </a:solidFill>
              </a:rPr>
              <a:t>развивает личность ребенка, прививает устойчивый интерес к литературе, музыке, театру, совершенствует навык воплощать в игре определенные переживания, побуждает к созданию новых </a:t>
            </a:r>
            <a:r>
              <a:rPr lang="ru-RU" sz="2600" dirty="0" smtClean="0">
                <a:solidFill>
                  <a:srgbClr val="C00000"/>
                </a:solidFill>
              </a:rPr>
              <a:t>образов. </a:t>
            </a:r>
            <a:endParaRPr lang="ru-RU" sz="2600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600" dirty="0" smtClean="0">
                <a:solidFill>
                  <a:srgbClr val="C00000"/>
                </a:solidFill>
              </a:rPr>
              <a:t>      В </a:t>
            </a:r>
            <a:r>
              <a:rPr lang="ru-RU" sz="2600" dirty="0">
                <a:solidFill>
                  <a:srgbClr val="C00000"/>
                </a:solidFill>
              </a:rPr>
              <a:t>процессе творчества положительные эмоции побуждают ребенка мыслить, </a:t>
            </a:r>
            <a:r>
              <a:rPr lang="ru-RU" sz="2600" dirty="0" smtClean="0">
                <a:solidFill>
                  <a:srgbClr val="C00000"/>
                </a:solidFill>
              </a:rPr>
              <a:t>запоминать</a:t>
            </a:r>
            <a:r>
              <a:rPr lang="ru-RU" sz="2600" dirty="0">
                <a:solidFill>
                  <a:srgbClr val="C00000"/>
                </a:solidFill>
              </a:rPr>
              <a:t>, </a:t>
            </a:r>
            <a:r>
              <a:rPr lang="ru-RU" sz="2600" dirty="0" smtClean="0">
                <a:solidFill>
                  <a:srgbClr val="C00000"/>
                </a:solidFill>
              </a:rPr>
              <a:t>фантазировать, действовать, </a:t>
            </a:r>
            <a:r>
              <a:rPr lang="ru-RU" sz="2600" dirty="0">
                <a:solidFill>
                  <a:srgbClr val="C00000"/>
                </a:solidFill>
              </a:rPr>
              <a:t>стремиться к знаниям.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8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Индивидуальная работа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Инга\Desktop\Фото\Фото_Сказка под грибом\DSC_01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187" y="1412776"/>
            <a:ext cx="355239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2708920"/>
            <a:ext cx="4031304" cy="381642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600" dirty="0" smtClean="0">
                <a:solidFill>
                  <a:srgbClr val="C00000"/>
                </a:solidFill>
              </a:rPr>
              <a:t>Работа над выразительностью речи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600" dirty="0" smtClean="0">
                <a:solidFill>
                  <a:srgbClr val="C00000"/>
                </a:solidFill>
              </a:rPr>
              <a:t>Разучивание слов роли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600" dirty="0" smtClean="0">
                <a:solidFill>
                  <a:srgbClr val="C00000"/>
                </a:solidFill>
              </a:rPr>
              <a:t>Развитие двигательных навыков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600" dirty="0" smtClean="0">
                <a:solidFill>
                  <a:srgbClr val="C00000"/>
                </a:solidFill>
              </a:rPr>
              <a:t>Расширение кругозора ребенка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5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«Новогодний теремок»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412774"/>
            <a:ext cx="7992890" cy="532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2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86409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Эмоции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08912" cy="496855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     </a:t>
            </a:r>
            <a:r>
              <a:rPr lang="ru-RU" sz="2600" dirty="0" smtClean="0">
                <a:solidFill>
                  <a:srgbClr val="C00000"/>
                </a:solidFill>
              </a:rPr>
              <a:t>Театральное </a:t>
            </a:r>
            <a:r>
              <a:rPr lang="ru-RU" sz="2600" dirty="0">
                <a:solidFill>
                  <a:srgbClr val="C00000"/>
                </a:solidFill>
              </a:rPr>
              <a:t>творчество оказывает на детей огромное эмоциональное влияние. </a:t>
            </a:r>
            <a:r>
              <a:rPr lang="ru-RU" sz="2600" dirty="0" smtClean="0">
                <a:solidFill>
                  <a:srgbClr val="C00000"/>
                </a:solidFill>
              </a:rPr>
              <a:t>Исполняя </a:t>
            </a:r>
            <a:r>
              <a:rPr lang="ru-RU" sz="2600" dirty="0">
                <a:solidFill>
                  <a:srgbClr val="C00000"/>
                </a:solidFill>
              </a:rPr>
              <a:t>ту или иную роль, дети обогащают свою чувственную сферу, благодаря этому, становятся более отзывчивыми к чувствам других</a:t>
            </a:r>
            <a:r>
              <a:rPr lang="ru-RU" sz="2600" dirty="0" smtClean="0">
                <a:solidFill>
                  <a:srgbClr val="C00000"/>
                </a:solidFill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600" dirty="0" smtClean="0">
                <a:solidFill>
                  <a:srgbClr val="C00000"/>
                </a:solidFill>
              </a:rPr>
              <a:t>     Эмоции </a:t>
            </a:r>
            <a:r>
              <a:rPr lang="ru-RU" sz="2600" dirty="0">
                <a:solidFill>
                  <a:srgbClr val="C00000"/>
                </a:solidFill>
              </a:rPr>
              <a:t>воздействуют на все составляющие процесса познания: на ощущение, восприятие, воображение, память и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5782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00811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Цель исследования: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6724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И</a:t>
            </a:r>
            <a:r>
              <a:rPr lang="ru-RU" sz="2800" b="1" dirty="0" smtClean="0">
                <a:solidFill>
                  <a:srgbClr val="C00000"/>
                </a:solidFill>
              </a:rPr>
              <a:t>зучить </a:t>
            </a:r>
            <a:r>
              <a:rPr lang="ru-RU" sz="2800" b="1" dirty="0">
                <a:solidFill>
                  <a:srgbClr val="C00000"/>
                </a:solidFill>
              </a:rPr>
              <a:t>возможности включения театрализованной деятельности в содержание занятий с дошкольниками </a:t>
            </a:r>
            <a:r>
              <a:rPr lang="ru-RU" sz="2800" b="1" dirty="0" smtClean="0">
                <a:solidFill>
                  <a:srgbClr val="C00000"/>
                </a:solidFill>
              </a:rPr>
              <a:t>4 – 5 лет с </a:t>
            </a:r>
            <a:r>
              <a:rPr lang="ru-RU" sz="2800" b="1" dirty="0">
                <a:solidFill>
                  <a:srgbClr val="C00000"/>
                </a:solidFill>
              </a:rPr>
              <a:t>целью активизации их </a:t>
            </a:r>
            <a:r>
              <a:rPr lang="ru-RU" sz="2800" b="1" dirty="0" smtClean="0">
                <a:solidFill>
                  <a:srgbClr val="C00000"/>
                </a:solidFill>
              </a:rPr>
              <a:t>творческого и музыкального развития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8" y="582782"/>
            <a:ext cx="8688750" cy="579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6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Умение петь в хоре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5" y="1399309"/>
            <a:ext cx="8013087" cy="534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5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846640" cy="86409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Пение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848872" cy="4824536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rgbClr val="C00000"/>
                </a:solidFill>
              </a:rPr>
              <a:t>Способствует </a:t>
            </a:r>
            <a:r>
              <a:rPr lang="ru-RU" sz="2600" dirty="0">
                <a:solidFill>
                  <a:srgbClr val="C00000"/>
                </a:solidFill>
              </a:rPr>
              <a:t>развитию и укреплению легких; </a:t>
            </a:r>
            <a:endParaRPr lang="ru-RU" sz="2600" dirty="0" smtClean="0">
              <a:solidFill>
                <a:srgbClr val="C00000"/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rgbClr val="C00000"/>
                </a:solidFill>
              </a:rPr>
              <a:t>Р</a:t>
            </a:r>
            <a:r>
              <a:rPr lang="ru-RU" sz="2600" dirty="0" smtClean="0">
                <a:solidFill>
                  <a:srgbClr val="C00000"/>
                </a:solidFill>
              </a:rPr>
              <a:t>азвивает </a:t>
            </a:r>
            <a:r>
              <a:rPr lang="ru-RU" sz="2600" dirty="0">
                <a:solidFill>
                  <a:srgbClr val="C00000"/>
                </a:solidFill>
              </a:rPr>
              <a:t>координацию голоса и </a:t>
            </a:r>
            <a:r>
              <a:rPr lang="ru-RU" sz="2600" dirty="0" smtClean="0">
                <a:solidFill>
                  <a:srgbClr val="C00000"/>
                </a:solidFill>
              </a:rPr>
              <a:t>слуха</a:t>
            </a:r>
            <a:r>
              <a:rPr lang="ru-RU" sz="2600" dirty="0">
                <a:solidFill>
                  <a:srgbClr val="C00000"/>
                </a:solidFill>
              </a:rPr>
              <a:t>;</a:t>
            </a:r>
            <a:endParaRPr lang="ru-RU" sz="2600" dirty="0" smtClean="0">
              <a:solidFill>
                <a:srgbClr val="C00000"/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rgbClr val="C00000"/>
                </a:solidFill>
              </a:rPr>
              <a:t>У</a:t>
            </a:r>
            <a:r>
              <a:rPr lang="ru-RU" sz="2600" dirty="0" smtClean="0">
                <a:solidFill>
                  <a:srgbClr val="C00000"/>
                </a:solidFill>
              </a:rPr>
              <a:t>лучшает </a:t>
            </a:r>
            <a:r>
              <a:rPr lang="ru-RU" sz="2600" dirty="0">
                <a:solidFill>
                  <a:srgbClr val="C00000"/>
                </a:solidFill>
              </a:rPr>
              <a:t>детскую речь; </a:t>
            </a:r>
            <a:endParaRPr lang="ru-RU" sz="2600" dirty="0" smtClean="0">
              <a:solidFill>
                <a:srgbClr val="C00000"/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rgbClr val="C00000"/>
                </a:solidFill>
              </a:rPr>
              <a:t>В</a:t>
            </a:r>
            <a:r>
              <a:rPr lang="ru-RU" sz="2600" dirty="0" smtClean="0">
                <a:solidFill>
                  <a:srgbClr val="C00000"/>
                </a:solidFill>
              </a:rPr>
              <a:t>лияет </a:t>
            </a:r>
            <a:r>
              <a:rPr lang="ru-RU" sz="2600" dirty="0">
                <a:solidFill>
                  <a:srgbClr val="C00000"/>
                </a:solidFill>
              </a:rPr>
              <a:t>на общее состояние организма ребенка; </a:t>
            </a:r>
            <a:endParaRPr lang="ru-RU" sz="2600" dirty="0" smtClean="0">
              <a:solidFill>
                <a:srgbClr val="C00000"/>
              </a:solidFill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rgbClr val="C00000"/>
                </a:solidFill>
              </a:rPr>
              <a:t>В</a:t>
            </a:r>
            <a:r>
              <a:rPr lang="ru-RU" sz="2600" dirty="0" smtClean="0">
                <a:solidFill>
                  <a:srgbClr val="C00000"/>
                </a:solidFill>
              </a:rPr>
              <a:t>ызывает </a:t>
            </a:r>
            <a:r>
              <a:rPr lang="ru-RU" sz="2600" dirty="0">
                <a:solidFill>
                  <a:srgbClr val="C00000"/>
                </a:solidFill>
              </a:rPr>
              <a:t>реакции, связанные с изменением кровообращения, дыхания.</a:t>
            </a:r>
          </a:p>
        </p:txBody>
      </p:sp>
    </p:spTree>
    <p:extLst>
      <p:ext uri="{BB962C8B-B14F-4D97-AF65-F5344CB8AC3E}">
        <p14:creationId xmlns:p14="http://schemas.microsoft.com/office/powerpoint/2010/main" val="36357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7920880" cy="56886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600" dirty="0" smtClean="0">
                <a:solidFill>
                  <a:srgbClr val="C00000"/>
                </a:solidFill>
              </a:rPr>
              <a:t>Таким образом, театр </a:t>
            </a:r>
            <a:r>
              <a:rPr lang="ru-RU" sz="2600" dirty="0">
                <a:solidFill>
                  <a:srgbClr val="C00000"/>
                </a:solidFill>
              </a:rPr>
              <a:t>– это огромный стимул для развития </a:t>
            </a:r>
            <a:r>
              <a:rPr lang="ru-RU" sz="2600" dirty="0" smtClean="0">
                <a:solidFill>
                  <a:srgbClr val="C00000"/>
                </a:solidFill>
              </a:rPr>
              <a:t>творческих и музыкальных </a:t>
            </a:r>
            <a:r>
              <a:rPr lang="ru-RU" sz="2600" dirty="0">
                <a:solidFill>
                  <a:srgbClr val="C00000"/>
                </a:solidFill>
              </a:rPr>
              <a:t>способностей </a:t>
            </a:r>
            <a:r>
              <a:rPr lang="ru-RU" sz="2600" dirty="0" smtClean="0">
                <a:solidFill>
                  <a:srgbClr val="C00000"/>
                </a:solidFill>
              </a:rPr>
              <a:t>ребенка. </a:t>
            </a:r>
            <a:r>
              <a:rPr lang="ru-RU" sz="2600" dirty="0">
                <a:solidFill>
                  <a:srgbClr val="C00000"/>
                </a:solidFill>
              </a:rPr>
              <a:t>Именно театрализованная деятельность позволяет </a:t>
            </a:r>
            <a:r>
              <a:rPr lang="ru-RU" sz="2600" dirty="0" smtClean="0">
                <a:solidFill>
                  <a:srgbClr val="C00000"/>
                </a:solidFill>
              </a:rPr>
              <a:t>развивать чувство ритма и обогащать </a:t>
            </a:r>
            <a:r>
              <a:rPr lang="ru-RU" sz="2600" dirty="0">
                <a:solidFill>
                  <a:srgbClr val="C00000"/>
                </a:solidFill>
              </a:rPr>
              <a:t>пластику </a:t>
            </a:r>
            <a:r>
              <a:rPr lang="ru-RU" sz="2600" dirty="0" smtClean="0">
                <a:solidFill>
                  <a:srgbClr val="C00000"/>
                </a:solidFill>
              </a:rPr>
              <a:t>движений, воздействует </a:t>
            </a:r>
            <a:r>
              <a:rPr lang="ru-RU" sz="2600" dirty="0">
                <a:solidFill>
                  <a:srgbClr val="C00000"/>
                </a:solidFill>
              </a:rPr>
              <a:t>на совершенствование </a:t>
            </a:r>
            <a:r>
              <a:rPr lang="ru-RU" sz="2600" dirty="0" smtClean="0">
                <a:solidFill>
                  <a:srgbClr val="C00000"/>
                </a:solidFill>
              </a:rPr>
              <a:t>памяти, воображения и внимания, расширяет кругозор, </a:t>
            </a:r>
            <a:r>
              <a:rPr lang="ru-RU" sz="2600" dirty="0">
                <a:solidFill>
                  <a:srgbClr val="C00000"/>
                </a:solidFill>
              </a:rPr>
              <a:t>оказывает на детей огромное эмоциональное влияние.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0243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6000" b="1" i="1" dirty="0" smtClean="0">
                <a:solidFill>
                  <a:srgbClr val="C00000"/>
                </a:solidFill>
              </a:rPr>
              <a:t>Спасибо </a:t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r>
              <a:rPr lang="ru-RU" sz="6000" b="1" i="1" dirty="0" smtClean="0">
                <a:solidFill>
                  <a:srgbClr val="C00000"/>
                </a:solidFill>
              </a:rPr>
              <a:t>за внимание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920880" cy="86409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Задачи: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352928" cy="4896544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C00000"/>
                </a:solidFill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</a:rPr>
              <a:t>оздать </a:t>
            </a:r>
            <a:r>
              <a:rPr lang="ru-RU" sz="2400" b="1" dirty="0">
                <a:solidFill>
                  <a:srgbClr val="C00000"/>
                </a:solidFill>
              </a:rPr>
              <a:t>условия для развития творческих и музыкальных способностей у дошкольников с помощью театрализованной деятельности</a:t>
            </a:r>
            <a:r>
              <a:rPr lang="ru-RU" sz="2400" b="1" dirty="0" smtClean="0">
                <a:solidFill>
                  <a:srgbClr val="C00000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</a:rPr>
              <a:t>Обеспечить в образовательном процессе взаимосвязь </a:t>
            </a:r>
            <a:r>
              <a:rPr lang="ru-RU" sz="2400" b="1" dirty="0">
                <a:solidFill>
                  <a:srgbClr val="C00000"/>
                </a:solidFill>
              </a:rPr>
              <a:t>театрализованной </a:t>
            </a:r>
            <a:r>
              <a:rPr lang="ru-RU" sz="2400" b="1" dirty="0" smtClean="0">
                <a:solidFill>
                  <a:srgbClr val="C00000"/>
                </a:solidFill>
              </a:rPr>
              <a:t>деятельности с </a:t>
            </a:r>
            <a:r>
              <a:rPr lang="ru-RU" sz="2400" b="1" dirty="0">
                <a:solidFill>
                  <a:srgbClr val="C00000"/>
                </a:solidFill>
              </a:rPr>
              <a:t>другими видами </a:t>
            </a:r>
            <a:r>
              <a:rPr lang="ru-RU" sz="2400" b="1" dirty="0" smtClean="0">
                <a:solidFill>
                  <a:srgbClr val="C00000"/>
                </a:solidFill>
              </a:rPr>
              <a:t>деятельности;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b="1" dirty="0" smtClean="0">
                <a:solidFill>
                  <a:srgbClr val="C00000"/>
                </a:solidFill>
              </a:rPr>
              <a:t>лучшить </a:t>
            </a:r>
            <a:r>
              <a:rPr lang="ru-RU" sz="2400" b="1" dirty="0">
                <a:solidFill>
                  <a:srgbClr val="C00000"/>
                </a:solidFill>
              </a:rPr>
              <a:t>предметно-развивающую среду для обеспечения качественного образовательного процесса; </a:t>
            </a:r>
          </a:p>
          <a:p>
            <a:pPr algn="just">
              <a:lnSpc>
                <a:spcPct val="150000"/>
              </a:lnSpc>
            </a:pP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76864" cy="410445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600" b="1" dirty="0">
                <a:solidFill>
                  <a:srgbClr val="C00000"/>
                </a:solidFill>
              </a:rPr>
              <a:t>Удовлетворение потребности детей в самовыражении в процессе детского творчества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600" b="1" dirty="0">
                <a:solidFill>
                  <a:srgbClr val="C00000"/>
                </a:solidFill>
              </a:rPr>
              <a:t>Развитие памяти, речи, воображения дошкольников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600" b="1" dirty="0">
                <a:solidFill>
                  <a:srgbClr val="C00000"/>
                </a:solidFill>
              </a:rPr>
              <a:t>Обогащение эмоциональной сферы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600" b="1" dirty="0">
                <a:solidFill>
                  <a:srgbClr val="C00000"/>
                </a:solidFill>
              </a:rPr>
              <a:t>Формирование творческой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41900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94421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 ДО определяет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«Содержание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должно обеспечивать развитие личности, мотивации и способностей детей в различных видах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деятельности».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театрализованной деятельности происходит интеграция образовательных областей: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204864"/>
            <a:ext cx="7272808" cy="396044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социально-коммуникативное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познавательное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речевое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художественно-эстетическое 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</a:rPr>
              <a:t>физическое развитие</a:t>
            </a:r>
            <a:endParaRPr lang="ru-RU" sz="28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136904" cy="15121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Нормативно-правовые документы: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8064896" cy="4392488"/>
          </a:xfrm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</a:rPr>
              <a:t>Федеральный  закон </a:t>
            </a:r>
            <a:r>
              <a:rPr lang="ru-RU" sz="2400" b="1" dirty="0">
                <a:solidFill>
                  <a:srgbClr val="C00000"/>
                </a:solidFill>
              </a:rPr>
              <a:t>от 29.12.2012 №273-ФЗ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(</a:t>
            </a:r>
            <a:r>
              <a:rPr lang="ru-RU" sz="2400" b="1" dirty="0">
                <a:solidFill>
                  <a:srgbClr val="C00000"/>
                </a:solidFill>
              </a:rPr>
              <a:t>с изменениями</a:t>
            </a:r>
            <a:r>
              <a:rPr lang="ru-RU" sz="2400" b="1" dirty="0" smtClean="0">
                <a:solidFill>
                  <a:srgbClr val="C00000"/>
                </a:solidFill>
              </a:rPr>
              <a:t>) «</a:t>
            </a:r>
            <a:r>
              <a:rPr lang="ru-RU" sz="2400" b="1" dirty="0">
                <a:solidFill>
                  <a:srgbClr val="C00000"/>
                </a:solidFill>
              </a:rPr>
              <a:t>Об образовании  в Российской Федерации</a:t>
            </a:r>
            <a:r>
              <a:rPr lang="ru-RU" sz="2400" b="1" dirty="0" smtClean="0">
                <a:solidFill>
                  <a:srgbClr val="C00000"/>
                </a:solidFill>
              </a:rPr>
              <a:t>»;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</a:rPr>
              <a:t>Приказ </a:t>
            </a:r>
            <a:r>
              <a:rPr lang="ru-RU" sz="2400" b="1" dirty="0" err="1">
                <a:solidFill>
                  <a:srgbClr val="C00000"/>
                </a:solidFill>
              </a:rPr>
              <a:t>Минобрнауки</a:t>
            </a:r>
            <a:r>
              <a:rPr lang="ru-RU" sz="2400" b="1" dirty="0">
                <a:solidFill>
                  <a:srgbClr val="C00000"/>
                </a:solidFill>
              </a:rPr>
              <a:t> России от 17.10.2013 №1155 «Об утверждении </a:t>
            </a:r>
            <a:r>
              <a:rPr lang="ru-RU" sz="2400" b="1" dirty="0" smtClean="0">
                <a:solidFill>
                  <a:srgbClr val="C00000"/>
                </a:solidFill>
              </a:rPr>
              <a:t>Федерального </a:t>
            </a:r>
            <a:r>
              <a:rPr lang="ru-RU" sz="2400" b="1" dirty="0">
                <a:solidFill>
                  <a:srgbClr val="C00000"/>
                </a:solidFill>
              </a:rPr>
              <a:t>государственного  образовательного стандарта  дошкольного образования</a:t>
            </a:r>
            <a:r>
              <a:rPr lang="ru-RU" sz="2400" b="1" dirty="0" smtClean="0">
                <a:solidFill>
                  <a:srgbClr val="C00000"/>
                </a:solidFill>
              </a:rPr>
              <a:t>»;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</a:rPr>
              <a:t>Устав </a:t>
            </a:r>
            <a:r>
              <a:rPr lang="ru-RU" sz="2400" b="1" dirty="0">
                <a:solidFill>
                  <a:srgbClr val="C00000"/>
                </a:solidFill>
              </a:rPr>
              <a:t>МБ ДОУ «Детский сад комбинированного вида №48».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0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2636912"/>
            <a:ext cx="7920879" cy="3672408"/>
          </a:xfrm>
        </p:spPr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600" b="1" dirty="0" smtClean="0">
                <a:solidFill>
                  <a:srgbClr val="C00000"/>
                </a:solidFill>
              </a:rPr>
              <a:t>Создание театральных костюмов </a:t>
            </a:r>
            <a:r>
              <a:rPr lang="ru-RU" sz="2600" b="1" dirty="0">
                <a:solidFill>
                  <a:srgbClr val="C00000"/>
                </a:solidFill>
              </a:rPr>
              <a:t>и </a:t>
            </a:r>
            <a:r>
              <a:rPr lang="ru-RU" sz="2600" b="1" dirty="0" smtClean="0">
                <a:solidFill>
                  <a:srgbClr val="C00000"/>
                </a:solidFill>
              </a:rPr>
              <a:t>масок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600" b="1" dirty="0" smtClean="0">
                <a:solidFill>
                  <a:srgbClr val="C00000"/>
                </a:solidFill>
              </a:rPr>
              <a:t>Создание и приобретение атрибутов к театральным постановкам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600" b="1" dirty="0" smtClean="0">
                <a:solidFill>
                  <a:srgbClr val="C00000"/>
                </a:solidFill>
              </a:rPr>
              <a:t>Подбор звуковых и музыкальных аудиозаписей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600" b="1" dirty="0" smtClean="0">
                <a:solidFill>
                  <a:srgbClr val="C00000"/>
                </a:solidFill>
              </a:rPr>
              <a:t>Оформление музыкального зала</a:t>
            </a:r>
            <a:endParaRPr lang="ru-RU" sz="26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Улучшение развивающей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предметно-пространственной среды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нга\Desktop\Фото\Фото_Сказка под грибом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340768"/>
            <a:ext cx="7517035" cy="54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Сказка «Под грибом»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нга\Desktop\Фото\Фото_Сказка под грибом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84784"/>
            <a:ext cx="777686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Двигательные умения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451</TotalTime>
  <Words>554</Words>
  <Application>Microsoft Office PowerPoint</Application>
  <PresentationFormat>Экран (4:3)</PresentationFormat>
  <Paragraphs>63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Презентация PowerPoint</vt:lpstr>
      <vt:lpstr>Цель исследования:</vt:lpstr>
      <vt:lpstr>Задачи:</vt:lpstr>
      <vt:lpstr>Актуальность:</vt:lpstr>
      <vt:lpstr>ФГОС ДО определяет: «Содержание Программы должно обеспечивать развитие личности, мотивации и способностей детей в различных видах деятельности».  В театрализованной деятельности происходит интеграция образовательных областей:</vt:lpstr>
      <vt:lpstr>Нормативно-правовые документы:</vt:lpstr>
      <vt:lpstr>Улучшение развивающей  предметно-пространственной среды</vt:lpstr>
      <vt:lpstr>Сказка «Под грибом»</vt:lpstr>
      <vt:lpstr>Двигательные умения</vt:lpstr>
      <vt:lpstr>Движения под музыку:</vt:lpstr>
      <vt:lpstr>Познавательное развитие</vt:lpstr>
      <vt:lpstr>Презентация PowerPoint</vt:lpstr>
      <vt:lpstr>Коммуникативные навыки</vt:lpstr>
      <vt:lpstr>Презентация PowerPoint</vt:lpstr>
      <vt:lpstr>Творческие способности</vt:lpstr>
      <vt:lpstr>Презентация PowerPoint</vt:lpstr>
      <vt:lpstr>Индивидуальная работа</vt:lpstr>
      <vt:lpstr>«Новогодний теремок»</vt:lpstr>
      <vt:lpstr>Эмоции</vt:lpstr>
      <vt:lpstr>Презентация PowerPoint</vt:lpstr>
      <vt:lpstr>Умение петь в хоре</vt:lpstr>
      <vt:lpstr>Пение</vt:lpstr>
      <vt:lpstr>Презентация PowerPoint</vt:lpstr>
      <vt:lpstr>Спасибо  за внимание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Инга</dc:creator>
  <cp:lastModifiedBy>Инга</cp:lastModifiedBy>
  <cp:revision>46</cp:revision>
  <dcterms:created xsi:type="dcterms:W3CDTF">2015-12-30T17:17:44Z</dcterms:created>
  <dcterms:modified xsi:type="dcterms:W3CDTF">2017-02-01T18:20:13Z</dcterms:modified>
</cp:coreProperties>
</file>